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7" r:id="rId4"/>
    <p:sldId id="258" r:id="rId5"/>
    <p:sldId id="264" r:id="rId6"/>
    <p:sldId id="265" r:id="rId7"/>
    <p:sldId id="259" r:id="rId8"/>
    <p:sldId id="260" r:id="rId9"/>
    <p:sldId id="261" r:id="rId10"/>
    <p:sldId id="262"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C5F4A-C6BA-41CF-A707-6691F3A42E4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8970425-8B44-46CD-8E46-96B0E2943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A1BC89A-656B-4F9E-9D0C-6580A3D3F7A2}"/>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5" name="Tijdelijke aanduiding voor voettekst 4">
            <a:extLst>
              <a:ext uri="{FF2B5EF4-FFF2-40B4-BE49-F238E27FC236}">
                <a16:creationId xmlns:a16="http://schemas.microsoft.com/office/drawing/2014/main" id="{CEA5F8DC-9DBB-48B4-9454-BBC15C124F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95E9E6-660B-41F6-A5DF-E379909B958B}"/>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184506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28B91-7CF4-4941-B54C-34D5A2F752E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47EB7E7-25A4-424D-B3A3-EA215CBB52F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EA1F53-942A-4B62-ABBD-69153F653A13}"/>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5" name="Tijdelijke aanduiding voor voettekst 4">
            <a:extLst>
              <a:ext uri="{FF2B5EF4-FFF2-40B4-BE49-F238E27FC236}">
                <a16:creationId xmlns:a16="http://schemas.microsoft.com/office/drawing/2014/main" id="{8A063FA8-6D48-42F2-A4B3-B80D2125D2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4FA9A2-B87C-43F6-9B59-753B3DEAE087}"/>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397424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803E51F-0C26-48D2-9638-CCE82E3C342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17C5BF1-44C5-4651-97EA-D1ECE13E6E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5B197A-BEA7-4BE2-AC89-76F931188C30}"/>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5" name="Tijdelijke aanduiding voor voettekst 4">
            <a:extLst>
              <a:ext uri="{FF2B5EF4-FFF2-40B4-BE49-F238E27FC236}">
                <a16:creationId xmlns:a16="http://schemas.microsoft.com/office/drawing/2014/main" id="{CA2D531E-C542-4BFC-8BC3-A444974AAE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C8F5D5-DC75-423C-B4BD-9E267C64C2D1}"/>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190479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5C816-9260-4B63-846F-E29C068F4A3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FD4C04B-A682-448D-894F-6B8AE6A57A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6DCE22-EE22-4F79-BADA-CDCFDF1853B8}"/>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5" name="Tijdelijke aanduiding voor voettekst 4">
            <a:extLst>
              <a:ext uri="{FF2B5EF4-FFF2-40B4-BE49-F238E27FC236}">
                <a16:creationId xmlns:a16="http://schemas.microsoft.com/office/drawing/2014/main" id="{1286D9EB-A470-484B-9320-0C9966A555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AA274E-39FF-48A0-84D8-0CBE37E8B205}"/>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23788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76E23-2ED5-4BCA-BDA8-6106B1FC85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0AC6E0-EE0C-4033-B48E-1CFED4FD0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463CDC4-BCB9-4DCB-B29B-9403FAE7535D}"/>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5" name="Tijdelijke aanduiding voor voettekst 4">
            <a:extLst>
              <a:ext uri="{FF2B5EF4-FFF2-40B4-BE49-F238E27FC236}">
                <a16:creationId xmlns:a16="http://schemas.microsoft.com/office/drawing/2014/main" id="{7ED1F1A8-993B-451E-B289-61BE9C241C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F3E658-B286-4134-BBD0-DF6933518FE6}"/>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581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45E2A-1F83-4A8A-983B-C3874F12211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4586FAD-E3D6-4871-A866-EC584FDC07C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6B5D12B-579B-42F9-95F7-32879F451F8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3019BA-352E-409C-9769-50B0E7E401F2}"/>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6" name="Tijdelijke aanduiding voor voettekst 5">
            <a:extLst>
              <a:ext uri="{FF2B5EF4-FFF2-40B4-BE49-F238E27FC236}">
                <a16:creationId xmlns:a16="http://schemas.microsoft.com/office/drawing/2014/main" id="{27E0EEF9-DC1B-4993-AF26-C0752EF5C6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766931-138D-4628-A4F7-C1A21A6719F6}"/>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7476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150D7-9DE4-4BB4-848D-40ED25B891E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31A385D-4D4D-463F-97D0-8532CEF0CA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DCC98F0-369B-40F4-A0EC-78C1D06654B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F8471B5-C36D-42BE-8154-494B44BB3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03281E8-4E09-4827-9F7D-4D493276A39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B571241-71F8-45F0-9AE9-CC78803F34C4}"/>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8" name="Tijdelijke aanduiding voor voettekst 7">
            <a:extLst>
              <a:ext uri="{FF2B5EF4-FFF2-40B4-BE49-F238E27FC236}">
                <a16:creationId xmlns:a16="http://schemas.microsoft.com/office/drawing/2014/main" id="{8B670F8C-8322-4DEC-A079-5758FD8A61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98B57EE-27C6-4D7E-8CFE-F1E0FBC4EDAE}"/>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337677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F9698-ED39-497E-9D64-0B009271E7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CEB6C0-93DD-454E-A7B0-54D222A5C0AF}"/>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4" name="Tijdelijke aanduiding voor voettekst 3">
            <a:extLst>
              <a:ext uri="{FF2B5EF4-FFF2-40B4-BE49-F238E27FC236}">
                <a16:creationId xmlns:a16="http://schemas.microsoft.com/office/drawing/2014/main" id="{9B629947-92DB-477F-8035-6FBA21AB07B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A26486-843E-4515-8A04-367CAC24BCAA}"/>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402815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FD1D3B-98A7-4F27-89C4-CA70CDB685CF}"/>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3" name="Tijdelijke aanduiding voor voettekst 2">
            <a:extLst>
              <a:ext uri="{FF2B5EF4-FFF2-40B4-BE49-F238E27FC236}">
                <a16:creationId xmlns:a16="http://schemas.microsoft.com/office/drawing/2014/main" id="{F0ADEA70-632C-4A5B-BD68-0A334578A5E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E00B8F0-9D05-4342-97EC-701966E374F3}"/>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230849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35D9E-F88E-40AE-AB92-A0B5FC72A30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EA63E18-2940-48D7-8BF4-F13A0621F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38FFE01-496E-4658-B725-62D579EDA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682471-35A0-46B5-A905-AFF2C5BD1D10}"/>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6" name="Tijdelijke aanduiding voor voettekst 5">
            <a:extLst>
              <a:ext uri="{FF2B5EF4-FFF2-40B4-BE49-F238E27FC236}">
                <a16:creationId xmlns:a16="http://schemas.microsoft.com/office/drawing/2014/main" id="{75B5168C-1B7F-40DC-8050-0A57FBC9F46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939A08-252D-4E6D-98CD-A821D5432B60}"/>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160204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C0A07-CAF6-4A53-AFA3-8787A199207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B8E295-B5E9-4ABF-B8E6-B2D24EF1E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8FD882B-41A5-40BA-801C-8F49D46DE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4DE8FAB-20ED-4184-9BC0-21723214E7C0}"/>
              </a:ext>
            </a:extLst>
          </p:cNvPr>
          <p:cNvSpPr>
            <a:spLocks noGrp="1"/>
          </p:cNvSpPr>
          <p:nvPr>
            <p:ph type="dt" sz="half" idx="10"/>
          </p:nvPr>
        </p:nvSpPr>
        <p:spPr/>
        <p:txBody>
          <a:bodyPr/>
          <a:lstStyle/>
          <a:p>
            <a:fld id="{5863CC0B-CE6E-47D7-933A-CD762E3F798B}" type="datetimeFigureOut">
              <a:rPr lang="nl-NL" smtClean="0"/>
              <a:t>11-3-2020</a:t>
            </a:fld>
            <a:endParaRPr lang="nl-NL"/>
          </a:p>
        </p:txBody>
      </p:sp>
      <p:sp>
        <p:nvSpPr>
          <p:cNvPr id="6" name="Tijdelijke aanduiding voor voettekst 5">
            <a:extLst>
              <a:ext uri="{FF2B5EF4-FFF2-40B4-BE49-F238E27FC236}">
                <a16:creationId xmlns:a16="http://schemas.microsoft.com/office/drawing/2014/main" id="{8FAE43AC-651F-4604-A166-AB7A20D859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E36604D-37AF-4B42-AE1B-3B0807E8A730}"/>
              </a:ext>
            </a:extLst>
          </p:cNvPr>
          <p:cNvSpPr>
            <a:spLocks noGrp="1"/>
          </p:cNvSpPr>
          <p:nvPr>
            <p:ph type="sldNum" sz="quarter" idx="12"/>
          </p:nvPr>
        </p:nvSpPr>
        <p:spPr/>
        <p:txBody>
          <a:bodyPr/>
          <a:lstStyle/>
          <a:p>
            <a:fld id="{E40B380D-7CA1-4226-B385-C6884EC5D6EB}" type="slidenum">
              <a:rPr lang="nl-NL" smtClean="0"/>
              <a:t>‹nr.›</a:t>
            </a:fld>
            <a:endParaRPr lang="nl-NL"/>
          </a:p>
        </p:txBody>
      </p:sp>
    </p:spTree>
    <p:extLst>
      <p:ext uri="{BB962C8B-B14F-4D97-AF65-F5344CB8AC3E}">
        <p14:creationId xmlns:p14="http://schemas.microsoft.com/office/powerpoint/2010/main" val="304389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03EE873-31EF-4C5E-B76C-8F3DBD2A7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DF5CC7B-D873-4A27-B25B-4A0C18D2F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A57684-2E8A-4FC9-8ECB-E06D0761C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3CC0B-CE6E-47D7-933A-CD762E3F798B}" type="datetimeFigureOut">
              <a:rPr lang="nl-NL" smtClean="0"/>
              <a:t>11-3-2020</a:t>
            </a:fld>
            <a:endParaRPr lang="nl-NL"/>
          </a:p>
        </p:txBody>
      </p:sp>
      <p:sp>
        <p:nvSpPr>
          <p:cNvPr id="5" name="Tijdelijke aanduiding voor voettekst 4">
            <a:extLst>
              <a:ext uri="{FF2B5EF4-FFF2-40B4-BE49-F238E27FC236}">
                <a16:creationId xmlns:a16="http://schemas.microsoft.com/office/drawing/2014/main" id="{3C3CE112-A5E9-4708-9EF7-6607A2C12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C14F552-288F-482A-A1EE-28406194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B380D-7CA1-4226-B385-C6884EC5D6EB}" type="slidenum">
              <a:rPr lang="nl-NL" smtClean="0"/>
              <a:t>‹nr.›</a:t>
            </a:fld>
            <a:endParaRPr lang="nl-NL"/>
          </a:p>
        </p:txBody>
      </p:sp>
    </p:spTree>
    <p:extLst>
      <p:ext uri="{BB962C8B-B14F-4D97-AF65-F5344CB8AC3E}">
        <p14:creationId xmlns:p14="http://schemas.microsoft.com/office/powerpoint/2010/main" val="316925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oogziekenhuis.me/Anatomie_&amp;_functie/Gezichtsscherpte.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D902DA-D9D2-48CB-A5A6-6B35A4027426}"/>
              </a:ext>
            </a:extLst>
          </p:cNvPr>
          <p:cNvSpPr>
            <a:spLocks noGrp="1"/>
          </p:cNvSpPr>
          <p:nvPr>
            <p:ph type="ctrTitle"/>
          </p:nvPr>
        </p:nvSpPr>
        <p:spPr>
          <a:xfrm>
            <a:off x="7763256" y="1122363"/>
            <a:ext cx="3834384" cy="2902882"/>
          </a:xfrm>
        </p:spPr>
        <p:txBody>
          <a:bodyPr anchor="b">
            <a:normAutofit/>
          </a:bodyPr>
          <a:lstStyle/>
          <a:p>
            <a:pPr algn="l"/>
            <a:r>
              <a:rPr lang="nl-NL" sz="4800"/>
              <a:t>Onderzoeken van het oog</a:t>
            </a:r>
          </a:p>
        </p:txBody>
      </p:sp>
      <p:sp>
        <p:nvSpPr>
          <p:cNvPr id="3" name="Ondertitel 2">
            <a:extLst>
              <a:ext uri="{FF2B5EF4-FFF2-40B4-BE49-F238E27FC236}">
                <a16:creationId xmlns:a16="http://schemas.microsoft.com/office/drawing/2014/main" id="{78CCE254-3CBF-46B2-ADF8-F4124CB8D724}"/>
              </a:ext>
            </a:extLst>
          </p:cNvPr>
          <p:cNvSpPr>
            <a:spLocks noGrp="1"/>
          </p:cNvSpPr>
          <p:nvPr>
            <p:ph type="subTitle" idx="1"/>
          </p:nvPr>
        </p:nvSpPr>
        <p:spPr>
          <a:xfrm>
            <a:off x="7763256" y="4852070"/>
            <a:ext cx="3834384" cy="990474"/>
          </a:xfrm>
        </p:spPr>
        <p:txBody>
          <a:bodyPr anchor="t">
            <a:normAutofit/>
          </a:bodyPr>
          <a:lstStyle/>
          <a:p>
            <a:pPr algn="l"/>
            <a:r>
              <a:rPr lang="nl-NL" sz="2000" dirty="0"/>
              <a:t>MTH maart 2020</a:t>
            </a:r>
          </a:p>
        </p:txBody>
      </p:sp>
      <p:grpSp>
        <p:nvGrpSpPr>
          <p:cNvPr id="28" name="Group 27">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29"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Afbeelding 4">
            <a:extLst>
              <a:ext uri="{FF2B5EF4-FFF2-40B4-BE49-F238E27FC236}">
                <a16:creationId xmlns:a16="http://schemas.microsoft.com/office/drawing/2014/main" id="{EA5D82CC-AC57-4F4D-8A25-1B353DAE07F8}"/>
              </a:ext>
            </a:extLst>
          </p:cNvPr>
          <p:cNvPicPr>
            <a:picLocks noChangeAspect="1"/>
          </p:cNvPicPr>
          <p:nvPr/>
        </p:nvPicPr>
        <p:blipFill rotWithShape="1">
          <a:blip r:embed="rId2"/>
          <a:srcRect r="32141" b="-1"/>
          <a:stretch/>
        </p:blipFill>
        <p:spPr>
          <a:xfrm>
            <a:off x="509517" y="576072"/>
            <a:ext cx="6692560" cy="5522976"/>
          </a:xfrm>
          <a:prstGeom prst="rect">
            <a:avLst/>
          </a:prstGeom>
        </p:spPr>
      </p:pic>
      <p:sp>
        <p:nvSpPr>
          <p:cNvPr id="50" name="Rectangle 49">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04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1847A-DEBA-4C58-8B3F-FEDC55669C6E}"/>
              </a:ext>
            </a:extLst>
          </p:cNvPr>
          <p:cNvSpPr>
            <a:spLocks noGrp="1"/>
          </p:cNvSpPr>
          <p:nvPr>
            <p:ph type="title"/>
          </p:nvPr>
        </p:nvSpPr>
        <p:spPr>
          <a:xfrm>
            <a:off x="838200" y="365125"/>
            <a:ext cx="10515600" cy="1325563"/>
          </a:xfrm>
        </p:spPr>
        <p:txBody>
          <a:bodyPr>
            <a:normAutofit/>
          </a:bodyPr>
          <a:lstStyle/>
          <a:p>
            <a:r>
              <a:rPr lang="nl-NL"/>
              <a:t>Fluoresentieangiografie</a:t>
            </a:r>
            <a:endParaRPr lang="nl-NL" dirty="0"/>
          </a:p>
        </p:txBody>
      </p:sp>
      <p:sp>
        <p:nvSpPr>
          <p:cNvPr id="3" name="Tijdelijke aanduiding voor inhoud 2">
            <a:extLst>
              <a:ext uri="{FF2B5EF4-FFF2-40B4-BE49-F238E27FC236}">
                <a16:creationId xmlns:a16="http://schemas.microsoft.com/office/drawing/2014/main" id="{EF703CBF-BE4E-4F63-A68D-FA6638EF992C}"/>
              </a:ext>
            </a:extLst>
          </p:cNvPr>
          <p:cNvSpPr>
            <a:spLocks noGrp="1"/>
          </p:cNvSpPr>
          <p:nvPr>
            <p:ph idx="1"/>
          </p:nvPr>
        </p:nvSpPr>
        <p:spPr>
          <a:xfrm>
            <a:off x="838200" y="1825625"/>
            <a:ext cx="3797807" cy="4351338"/>
          </a:xfrm>
        </p:spPr>
        <p:txBody>
          <a:bodyPr>
            <a:normAutofit/>
          </a:bodyPr>
          <a:lstStyle/>
          <a:p>
            <a:pPr marL="0" indent="0">
              <a:buNone/>
            </a:pPr>
            <a:r>
              <a:rPr lang="nl-NL" sz="1900" dirty="0"/>
              <a:t>Onderzoek van bloedvaten en netvlies. Contrastvloeistof wordt in een ader gespoten. </a:t>
            </a:r>
          </a:p>
          <a:p>
            <a:pPr marL="0" indent="0">
              <a:buNone/>
            </a:pPr>
            <a:r>
              <a:rPr lang="nl-NL" sz="1900" dirty="0"/>
              <a:t>Via de bloedvaten komt de contrastvloeistof bij het oog aan en bereikt de bloedvaten van het oog. De oogarts maakt daar foto’s van.</a:t>
            </a:r>
          </a:p>
          <a:p>
            <a:pPr marL="0" indent="0">
              <a:buNone/>
            </a:pPr>
            <a:endParaRPr lang="nl-NL" sz="1900" dirty="0"/>
          </a:p>
          <a:p>
            <a:pPr marL="0" indent="0">
              <a:buNone/>
            </a:pPr>
            <a:r>
              <a:rPr lang="nl-NL" sz="1900" dirty="0"/>
              <a:t>Er kan gezien worden dat er bloedvaatjes lekken, zoals bij diabetes mellitus. </a:t>
            </a:r>
          </a:p>
        </p:txBody>
      </p:sp>
      <p:pic>
        <p:nvPicPr>
          <p:cNvPr id="7" name="Afbeelding 6">
            <a:extLst>
              <a:ext uri="{FF2B5EF4-FFF2-40B4-BE49-F238E27FC236}">
                <a16:creationId xmlns:a16="http://schemas.microsoft.com/office/drawing/2014/main" id="{3FBC40F2-BDC8-4C39-B093-CC65BB94AB14}"/>
              </a:ext>
            </a:extLst>
          </p:cNvPr>
          <p:cNvPicPr>
            <a:picLocks noChangeAspect="1"/>
          </p:cNvPicPr>
          <p:nvPr/>
        </p:nvPicPr>
        <p:blipFill rotWithShape="1">
          <a:blip r:embed="rId2"/>
          <a:srcRect t="5452" r="1" b="1"/>
          <a:stretch/>
        </p:blipFill>
        <p:spPr>
          <a:xfrm>
            <a:off x="5120640" y="1904281"/>
            <a:ext cx="6233160" cy="4272681"/>
          </a:xfrm>
          <a:prstGeom prst="rect">
            <a:avLst/>
          </a:prstGeom>
        </p:spPr>
      </p:pic>
    </p:spTree>
    <p:extLst>
      <p:ext uri="{BB962C8B-B14F-4D97-AF65-F5344CB8AC3E}">
        <p14:creationId xmlns:p14="http://schemas.microsoft.com/office/powerpoint/2010/main" val="186351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C24DE7-DFB6-4992-8C12-C4E70114C1F6}"/>
              </a:ext>
            </a:extLst>
          </p:cNvPr>
          <p:cNvSpPr>
            <a:spLocks noGrp="1"/>
          </p:cNvSpPr>
          <p:nvPr>
            <p:ph type="title"/>
          </p:nvPr>
        </p:nvSpPr>
        <p:spPr>
          <a:xfrm>
            <a:off x="6593917" y="847827"/>
            <a:ext cx="4709345" cy="1169585"/>
          </a:xfrm>
        </p:spPr>
        <p:txBody>
          <a:bodyPr anchor="b">
            <a:normAutofit/>
          </a:bodyPr>
          <a:lstStyle/>
          <a:p>
            <a:r>
              <a:rPr lang="nl-NL" sz="3700"/>
              <a:t>Visusmeting (gezichtsscherpte)</a:t>
            </a:r>
          </a:p>
        </p:txBody>
      </p:sp>
      <p:pic>
        <p:nvPicPr>
          <p:cNvPr id="4" name="Afbeelding 3">
            <a:extLst>
              <a:ext uri="{FF2B5EF4-FFF2-40B4-BE49-F238E27FC236}">
                <a16:creationId xmlns:a16="http://schemas.microsoft.com/office/drawing/2014/main" id="{5B0751F7-38E2-4194-BA0A-D791C63F7EBB}"/>
              </a:ext>
            </a:extLst>
          </p:cNvPr>
          <p:cNvPicPr>
            <a:picLocks noChangeAspect="1"/>
          </p:cNvPicPr>
          <p:nvPr/>
        </p:nvPicPr>
        <p:blipFill rotWithShape="1">
          <a:blip r:embed="rId2"/>
          <a:srcRect l="16473" r="22728" b="-1"/>
          <a:stretch/>
        </p:blipFill>
        <p:spPr>
          <a:xfrm>
            <a:off x="914401" y="847827"/>
            <a:ext cx="4929098" cy="5289986"/>
          </a:xfrm>
          <a:prstGeom prst="rect">
            <a:avLst/>
          </a:prstGeom>
        </p:spPr>
      </p:pic>
      <p:sp>
        <p:nvSpPr>
          <p:cNvPr id="32" name="Rectangle 3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26E6084-9E92-4D8B-8C37-D3B05D623879}"/>
              </a:ext>
            </a:extLst>
          </p:cNvPr>
          <p:cNvSpPr>
            <a:spLocks noGrp="1"/>
          </p:cNvSpPr>
          <p:nvPr>
            <p:ph idx="1"/>
          </p:nvPr>
        </p:nvSpPr>
        <p:spPr>
          <a:xfrm>
            <a:off x="6595228" y="2508105"/>
            <a:ext cx="4709345" cy="3547413"/>
          </a:xfrm>
        </p:spPr>
        <p:txBody>
          <a:bodyPr anchor="ctr">
            <a:normAutofit lnSpcReduction="10000"/>
          </a:bodyPr>
          <a:lstStyle/>
          <a:p>
            <a:pPr marL="0" indent="0">
              <a:buNone/>
            </a:pPr>
            <a:r>
              <a:rPr lang="nl-NL" sz="1800" dirty="0"/>
              <a:t>Meting van de gezichtsscherpte. De afstand tot de kaart moet 5-6 meter zijn. Bij een kortere afstand zou de patiënt accommoderen.</a:t>
            </a:r>
          </a:p>
          <a:p>
            <a:pPr marL="0" indent="0">
              <a:buNone/>
            </a:pPr>
            <a:endParaRPr lang="nl-NL" sz="1800" dirty="0"/>
          </a:p>
          <a:p>
            <a:pPr marL="0" indent="0">
              <a:buNone/>
            </a:pPr>
            <a:r>
              <a:rPr lang="nl-NL" sz="1800" dirty="0"/>
              <a:t>Er zijn verschillende visus kaarten</a:t>
            </a:r>
          </a:p>
          <a:p>
            <a:r>
              <a:rPr lang="nl-NL" sz="1800" dirty="0" err="1"/>
              <a:t>Landdolt</a:t>
            </a:r>
            <a:r>
              <a:rPr lang="nl-NL" sz="1800" dirty="0"/>
              <a:t>-C kaart (aanwijzen aan welke kant de onderbreking zit); wordt ook wel universeel kaart genoemd.</a:t>
            </a:r>
          </a:p>
          <a:p>
            <a:r>
              <a:rPr lang="nl-NL" sz="1800" dirty="0"/>
              <a:t>Amsterdamse plaatjes kaart (APK) (kinderen jonger dan 3 jaar)</a:t>
            </a:r>
          </a:p>
          <a:p>
            <a:r>
              <a:rPr lang="nl-NL" sz="1800" dirty="0"/>
              <a:t>Letterkaart volgens Snellen</a:t>
            </a:r>
          </a:p>
          <a:p>
            <a:r>
              <a:rPr lang="nl-NL" sz="1800" dirty="0"/>
              <a:t>Spiegelkaart</a:t>
            </a:r>
          </a:p>
          <a:p>
            <a:endParaRPr lang="nl-NL" sz="1600" dirty="0"/>
          </a:p>
          <a:p>
            <a:endParaRPr lang="nl-NL" sz="1600" dirty="0"/>
          </a:p>
        </p:txBody>
      </p:sp>
    </p:spTree>
    <p:extLst>
      <p:ext uri="{BB962C8B-B14F-4D97-AF65-F5344CB8AC3E}">
        <p14:creationId xmlns:p14="http://schemas.microsoft.com/office/powerpoint/2010/main" val="244992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7C097D-7A7E-42AF-8B6F-710867CD0997}"/>
              </a:ext>
            </a:extLst>
          </p:cNvPr>
          <p:cNvSpPr>
            <a:spLocks noGrp="1"/>
          </p:cNvSpPr>
          <p:nvPr>
            <p:ph type="title"/>
          </p:nvPr>
        </p:nvSpPr>
        <p:spPr>
          <a:xfrm>
            <a:off x="1043631" y="873940"/>
            <a:ext cx="4928291" cy="1035781"/>
          </a:xfrm>
        </p:spPr>
        <p:txBody>
          <a:bodyPr anchor="ctr">
            <a:normAutofit/>
          </a:bodyPr>
          <a:lstStyle/>
          <a:p>
            <a:r>
              <a:rPr lang="nl-NL" sz="3600"/>
              <a:t> fluoresceïne strips</a:t>
            </a:r>
          </a:p>
        </p:txBody>
      </p:sp>
      <p:sp>
        <p:nvSpPr>
          <p:cNvPr id="3" name="Tijdelijke aanduiding voor inhoud 2">
            <a:extLst>
              <a:ext uri="{FF2B5EF4-FFF2-40B4-BE49-F238E27FC236}">
                <a16:creationId xmlns:a16="http://schemas.microsoft.com/office/drawing/2014/main" id="{7B3A6038-711B-489D-B8BC-52EDA67EFFC0}"/>
              </a:ext>
            </a:extLst>
          </p:cNvPr>
          <p:cNvSpPr>
            <a:spLocks noGrp="1"/>
          </p:cNvSpPr>
          <p:nvPr>
            <p:ph idx="1"/>
          </p:nvPr>
        </p:nvSpPr>
        <p:spPr>
          <a:xfrm>
            <a:off x="1045029" y="2524721"/>
            <a:ext cx="4991629" cy="3677123"/>
          </a:xfrm>
        </p:spPr>
        <p:txBody>
          <a:bodyPr anchor="ctr">
            <a:normAutofit/>
          </a:bodyPr>
          <a:lstStyle/>
          <a:p>
            <a:pPr marL="0" indent="0">
              <a:buNone/>
            </a:pPr>
            <a:r>
              <a:rPr lang="nl-NL" sz="1800" dirty="0"/>
              <a:t>Toepassing: voor het opsporen van beschadigingen aan het hoornvlies</a:t>
            </a:r>
          </a:p>
        </p:txBody>
      </p:sp>
      <p:pic>
        <p:nvPicPr>
          <p:cNvPr id="4" name="Afbeelding 3">
            <a:extLst>
              <a:ext uri="{FF2B5EF4-FFF2-40B4-BE49-F238E27FC236}">
                <a16:creationId xmlns:a16="http://schemas.microsoft.com/office/drawing/2014/main" id="{5DA650AF-42E9-4E06-B23C-8F4F7A1AD33D}"/>
              </a:ext>
            </a:extLst>
          </p:cNvPr>
          <p:cNvPicPr>
            <a:picLocks noChangeAspect="1"/>
          </p:cNvPicPr>
          <p:nvPr/>
        </p:nvPicPr>
        <p:blipFill rotWithShape="1">
          <a:blip r:embed="rId2"/>
          <a:srcRect l="21054" r="5674" b="2"/>
          <a:stretch/>
        </p:blipFill>
        <p:spPr>
          <a:xfrm>
            <a:off x="6788383" y="613148"/>
            <a:ext cx="4565417" cy="2679192"/>
          </a:xfrm>
          <a:prstGeom prst="rect">
            <a:avLst/>
          </a:prstGeom>
        </p:spPr>
      </p:pic>
      <p:pic>
        <p:nvPicPr>
          <p:cNvPr id="5" name="Afbeelding 4">
            <a:extLst>
              <a:ext uri="{FF2B5EF4-FFF2-40B4-BE49-F238E27FC236}">
                <a16:creationId xmlns:a16="http://schemas.microsoft.com/office/drawing/2014/main" id="{9D48DD47-233D-4DBE-9623-B139F6A12450}"/>
              </a:ext>
            </a:extLst>
          </p:cNvPr>
          <p:cNvPicPr>
            <a:picLocks noChangeAspect="1"/>
          </p:cNvPicPr>
          <p:nvPr/>
        </p:nvPicPr>
        <p:blipFill rotWithShape="1">
          <a:blip r:embed="rId3"/>
          <a:srcRect t="36469" b="1819"/>
          <a:stretch/>
        </p:blipFill>
        <p:spPr>
          <a:xfrm>
            <a:off x="6831620" y="3667850"/>
            <a:ext cx="4565417" cy="2679192"/>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01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BAAA925-2FEE-4E9B-B60C-B03A886BD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2" name="Rectangle 51">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4666E8-1B7A-44EB-A1D4-99A8824EB6CE}"/>
              </a:ext>
            </a:extLst>
          </p:cNvPr>
          <p:cNvSpPr>
            <a:spLocks noGrp="1"/>
          </p:cNvSpPr>
          <p:nvPr>
            <p:ph type="title"/>
          </p:nvPr>
        </p:nvSpPr>
        <p:spPr>
          <a:xfrm>
            <a:off x="5867475" y="847827"/>
            <a:ext cx="5408813" cy="1169585"/>
          </a:xfrm>
        </p:spPr>
        <p:txBody>
          <a:bodyPr anchor="b">
            <a:normAutofit/>
          </a:bodyPr>
          <a:lstStyle/>
          <a:p>
            <a:r>
              <a:rPr lang="nl-NL" sz="3700"/>
              <a:t>Oftalmoscopie (spleetlamp)</a:t>
            </a:r>
          </a:p>
        </p:txBody>
      </p:sp>
      <p:pic>
        <p:nvPicPr>
          <p:cNvPr id="6" name="Afbeelding 5">
            <a:extLst>
              <a:ext uri="{FF2B5EF4-FFF2-40B4-BE49-F238E27FC236}">
                <a16:creationId xmlns:a16="http://schemas.microsoft.com/office/drawing/2014/main" id="{730D3A7B-CD87-4087-930E-44B540DB276C}"/>
              </a:ext>
            </a:extLst>
          </p:cNvPr>
          <p:cNvPicPr>
            <a:picLocks noChangeAspect="1"/>
          </p:cNvPicPr>
          <p:nvPr/>
        </p:nvPicPr>
        <p:blipFill rotWithShape="1">
          <a:blip r:embed="rId2"/>
          <a:srcRect r="-1" b="41191"/>
          <a:stretch/>
        </p:blipFill>
        <p:spPr>
          <a:xfrm>
            <a:off x="914401" y="774285"/>
            <a:ext cx="4389120" cy="2581173"/>
          </a:xfrm>
          <a:prstGeom prst="rect">
            <a:avLst/>
          </a:prstGeom>
        </p:spPr>
      </p:pic>
      <p:sp>
        <p:nvSpPr>
          <p:cNvPr id="57" name="Rectangle 5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18B9BCA2-D8C9-4F70-BAC6-A423EA447B79}"/>
              </a:ext>
            </a:extLst>
          </p:cNvPr>
          <p:cNvPicPr>
            <a:picLocks noChangeAspect="1"/>
          </p:cNvPicPr>
          <p:nvPr/>
        </p:nvPicPr>
        <p:blipFill rotWithShape="1">
          <a:blip r:embed="rId3"/>
          <a:srcRect t="5830" r="2" b="5738"/>
          <a:stretch/>
        </p:blipFill>
        <p:spPr>
          <a:xfrm>
            <a:off x="785454" y="847509"/>
            <a:ext cx="4389120" cy="2581173"/>
          </a:xfrm>
          <a:prstGeom prst="rect">
            <a:avLst/>
          </a:prstGeom>
        </p:spPr>
      </p:pic>
      <p:sp>
        <p:nvSpPr>
          <p:cNvPr id="3" name="Tijdelijke aanduiding voor inhoud 2">
            <a:extLst>
              <a:ext uri="{FF2B5EF4-FFF2-40B4-BE49-F238E27FC236}">
                <a16:creationId xmlns:a16="http://schemas.microsoft.com/office/drawing/2014/main" id="{0FECB664-7EEB-4270-B2BB-15235EC40801}"/>
              </a:ext>
            </a:extLst>
          </p:cNvPr>
          <p:cNvSpPr>
            <a:spLocks noGrp="1"/>
          </p:cNvSpPr>
          <p:nvPr>
            <p:ph idx="1"/>
          </p:nvPr>
        </p:nvSpPr>
        <p:spPr>
          <a:xfrm>
            <a:off x="5868786" y="2508105"/>
            <a:ext cx="5408813" cy="3632493"/>
          </a:xfrm>
        </p:spPr>
        <p:txBody>
          <a:bodyPr anchor="ctr">
            <a:normAutofit/>
          </a:bodyPr>
          <a:lstStyle/>
          <a:p>
            <a:pPr marL="0" indent="0">
              <a:buNone/>
            </a:pPr>
            <a:r>
              <a:rPr lang="nl-NL" sz="2000" dirty="0"/>
              <a:t>Oftalmoscoop (oogspiegel)</a:t>
            </a:r>
          </a:p>
          <a:p>
            <a:r>
              <a:rPr lang="nl-NL" sz="2000" dirty="0"/>
              <a:t>Toepassing: beoordeling retina (netvlies); oftalmoscopie of fundoscopie genoemd.</a:t>
            </a:r>
          </a:p>
          <a:p>
            <a:endParaRPr lang="nl-NL" sz="2000" dirty="0"/>
          </a:p>
          <a:p>
            <a:endParaRPr lang="nl-NL" sz="2000" dirty="0"/>
          </a:p>
          <a:p>
            <a:endParaRPr lang="nl-NL" sz="2000" dirty="0"/>
          </a:p>
          <a:p>
            <a:endParaRPr lang="nl-NL" sz="2000" dirty="0"/>
          </a:p>
        </p:txBody>
      </p:sp>
      <p:pic>
        <p:nvPicPr>
          <p:cNvPr id="4" name="Afbeelding 3">
            <a:extLst>
              <a:ext uri="{FF2B5EF4-FFF2-40B4-BE49-F238E27FC236}">
                <a16:creationId xmlns:a16="http://schemas.microsoft.com/office/drawing/2014/main" id="{C7C59378-A45E-49B6-A230-DB90DC156CFC}"/>
              </a:ext>
            </a:extLst>
          </p:cNvPr>
          <p:cNvPicPr>
            <a:picLocks noChangeAspect="1"/>
          </p:cNvPicPr>
          <p:nvPr/>
        </p:nvPicPr>
        <p:blipFill>
          <a:blip r:embed="rId4"/>
          <a:stretch>
            <a:fillRect/>
          </a:stretch>
        </p:blipFill>
        <p:spPr>
          <a:xfrm>
            <a:off x="1420653" y="3557831"/>
            <a:ext cx="3445987" cy="2452660"/>
          </a:xfrm>
          <a:prstGeom prst="rect">
            <a:avLst/>
          </a:prstGeom>
        </p:spPr>
      </p:pic>
    </p:spTree>
    <p:extLst>
      <p:ext uri="{BB962C8B-B14F-4D97-AF65-F5344CB8AC3E}">
        <p14:creationId xmlns:p14="http://schemas.microsoft.com/office/powerpoint/2010/main" val="315747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96279B-2517-47C0-86CE-E8C7E4AF8BEA}"/>
              </a:ext>
            </a:extLst>
          </p:cNvPr>
          <p:cNvSpPr>
            <a:spLocks noGrp="1"/>
          </p:cNvSpPr>
          <p:nvPr>
            <p:ph type="title"/>
          </p:nvPr>
        </p:nvSpPr>
        <p:spPr>
          <a:xfrm>
            <a:off x="1043631" y="873940"/>
            <a:ext cx="4928291" cy="1035781"/>
          </a:xfrm>
        </p:spPr>
        <p:txBody>
          <a:bodyPr anchor="ctr">
            <a:normAutofit/>
          </a:bodyPr>
          <a:lstStyle/>
          <a:p>
            <a:r>
              <a:rPr lang="nl-NL" sz="3600"/>
              <a:t>Stenopeïsche opening</a:t>
            </a:r>
          </a:p>
        </p:txBody>
      </p:sp>
      <p:sp>
        <p:nvSpPr>
          <p:cNvPr id="3" name="Tijdelijke aanduiding voor inhoud 2">
            <a:extLst>
              <a:ext uri="{FF2B5EF4-FFF2-40B4-BE49-F238E27FC236}">
                <a16:creationId xmlns:a16="http://schemas.microsoft.com/office/drawing/2014/main" id="{22B66D06-6D45-48A2-8F8E-554B0C9A3676}"/>
              </a:ext>
            </a:extLst>
          </p:cNvPr>
          <p:cNvSpPr>
            <a:spLocks noGrp="1"/>
          </p:cNvSpPr>
          <p:nvPr>
            <p:ph idx="1"/>
          </p:nvPr>
        </p:nvSpPr>
        <p:spPr>
          <a:xfrm>
            <a:off x="812017" y="2451429"/>
            <a:ext cx="4991629" cy="3677123"/>
          </a:xfrm>
        </p:spPr>
        <p:txBody>
          <a:bodyPr anchor="ctr">
            <a:normAutofit fontScale="92500" lnSpcReduction="10000"/>
          </a:bodyPr>
          <a:lstStyle/>
          <a:p>
            <a:pPr marL="0" indent="0">
              <a:buNone/>
            </a:pPr>
            <a:r>
              <a:rPr lang="nl-NL" sz="1600" dirty="0"/>
              <a:t>De onderzoeker kan proberen of visusverbetering kan worden bereikt met behulp van een stenopeïsche opening, dit zijn 1 of meerdere kleine gaatjes van 1 mm doorsnede in een (metalen) plaatje. </a:t>
            </a:r>
          </a:p>
          <a:p>
            <a:pPr marL="0" indent="0">
              <a:buNone/>
            </a:pPr>
            <a:endParaRPr lang="nl-NL" sz="1600" dirty="0"/>
          </a:p>
          <a:p>
            <a:pPr marL="0" indent="0">
              <a:buNone/>
            </a:pPr>
            <a:r>
              <a:rPr lang="nl-NL" sz="1600" dirty="0">
                <a:hlinkClick r:id="rId2"/>
              </a:rPr>
              <a:t>http://oogziekenhuis.me/Anatomie_&amp;_functie/Gezichtsscherpte.html</a:t>
            </a:r>
            <a:endParaRPr lang="nl-NL" sz="1600" dirty="0"/>
          </a:p>
          <a:p>
            <a:pPr marL="0" indent="0">
              <a:buNone/>
            </a:pPr>
            <a:endParaRPr lang="nl-NL" sz="1600" dirty="0"/>
          </a:p>
          <a:p>
            <a:pPr marL="0" indent="0">
              <a:buNone/>
            </a:pPr>
            <a:r>
              <a:rPr lang="nl-NL" sz="1600" dirty="0"/>
              <a:t>De patiënt kijkt dan door de gaatjes naar de letterkaart. Deze test helpt de oogarts om een diagnose te stellen. Door de kunstmatige diafragmawerking van de kleine gaatjes wordt de scherptediepte vergroot (met een stenopeïsche opening een visusverbetering wordt bereikt, kan dit betekenen dat de brilmeting niet (of niet goed) is uitgevoerd, of dat er bepaalde oogziekten aanwezig zijn (bijvoorbeeld staar). </a:t>
            </a:r>
          </a:p>
          <a:p>
            <a:endParaRPr lang="nl-NL" sz="1300" dirty="0"/>
          </a:p>
          <a:p>
            <a:endParaRPr lang="nl-NL" sz="1300" dirty="0"/>
          </a:p>
          <a:p>
            <a:endParaRPr lang="nl-NL" sz="1300" dirty="0"/>
          </a:p>
        </p:txBody>
      </p:sp>
      <p:pic>
        <p:nvPicPr>
          <p:cNvPr id="5" name="Afbeelding 4">
            <a:extLst>
              <a:ext uri="{FF2B5EF4-FFF2-40B4-BE49-F238E27FC236}">
                <a16:creationId xmlns:a16="http://schemas.microsoft.com/office/drawing/2014/main" id="{36C41BB3-E039-4983-9207-885162D59B93}"/>
              </a:ext>
            </a:extLst>
          </p:cNvPr>
          <p:cNvPicPr>
            <a:picLocks noChangeAspect="1"/>
          </p:cNvPicPr>
          <p:nvPr/>
        </p:nvPicPr>
        <p:blipFill rotWithShape="1">
          <a:blip r:embed="rId3"/>
          <a:srcRect r="4" b="7222"/>
          <a:stretch/>
        </p:blipFill>
        <p:spPr>
          <a:xfrm>
            <a:off x="6788383" y="613148"/>
            <a:ext cx="4565417" cy="2679192"/>
          </a:xfrm>
          <a:prstGeom prst="rect">
            <a:avLst/>
          </a:prstGeom>
        </p:spPr>
      </p:pic>
      <p:pic>
        <p:nvPicPr>
          <p:cNvPr id="4" name="Afbeelding 3">
            <a:extLst>
              <a:ext uri="{FF2B5EF4-FFF2-40B4-BE49-F238E27FC236}">
                <a16:creationId xmlns:a16="http://schemas.microsoft.com/office/drawing/2014/main" id="{701D9741-B2FA-45BB-BFE4-262189499F82}"/>
              </a:ext>
            </a:extLst>
          </p:cNvPr>
          <p:cNvPicPr>
            <a:picLocks noChangeAspect="1"/>
          </p:cNvPicPr>
          <p:nvPr/>
        </p:nvPicPr>
        <p:blipFill rotWithShape="1">
          <a:blip r:embed="rId4"/>
          <a:srcRect t="4122" b="10175"/>
          <a:stretch/>
        </p:blipFill>
        <p:spPr>
          <a:xfrm>
            <a:off x="6910303" y="3447924"/>
            <a:ext cx="4565417" cy="2679192"/>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44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154F9B-8179-4B6E-A801-3E9BC39C92D2}"/>
              </a:ext>
            </a:extLst>
          </p:cNvPr>
          <p:cNvSpPr>
            <a:spLocks noGrp="1"/>
          </p:cNvSpPr>
          <p:nvPr>
            <p:ph type="title"/>
          </p:nvPr>
        </p:nvSpPr>
        <p:spPr>
          <a:xfrm>
            <a:off x="1057025" y="922644"/>
            <a:ext cx="5040285" cy="1169585"/>
          </a:xfrm>
        </p:spPr>
        <p:txBody>
          <a:bodyPr anchor="b">
            <a:normAutofit/>
          </a:bodyPr>
          <a:lstStyle/>
          <a:p>
            <a:r>
              <a:rPr lang="nl-NL" sz="4000"/>
              <a:t>Polaroidtest</a:t>
            </a:r>
          </a:p>
        </p:txBody>
      </p:sp>
      <p:sp>
        <p:nvSpPr>
          <p:cNvPr id="32" name="Rectangle 3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8767BB6-A340-4B18-BF6A-E1FD73F5C526}"/>
              </a:ext>
            </a:extLst>
          </p:cNvPr>
          <p:cNvSpPr>
            <a:spLocks noGrp="1"/>
          </p:cNvSpPr>
          <p:nvPr>
            <p:ph idx="1"/>
          </p:nvPr>
        </p:nvSpPr>
        <p:spPr>
          <a:xfrm>
            <a:off x="1055715" y="2508105"/>
            <a:ext cx="5040285" cy="3632493"/>
          </a:xfrm>
        </p:spPr>
        <p:txBody>
          <a:bodyPr anchor="ctr">
            <a:normAutofit/>
          </a:bodyPr>
          <a:lstStyle/>
          <a:p>
            <a:r>
              <a:rPr lang="nl-NL" sz="2000" dirty="0"/>
              <a:t>Onderzoek m.b.v. Polaroidfilters.  Het onderzoek wordt vooral in de jeugdgezondheidszorg gebruikt om amblyopie op zo jong mogelijke leeftijd aan te tonen. Amblyopie is een lui oog als gevolg van scheelstand van de ogen.</a:t>
            </a:r>
          </a:p>
        </p:txBody>
      </p:sp>
      <p:pic>
        <p:nvPicPr>
          <p:cNvPr id="4" name="Afbeelding 3">
            <a:extLst>
              <a:ext uri="{FF2B5EF4-FFF2-40B4-BE49-F238E27FC236}">
                <a16:creationId xmlns:a16="http://schemas.microsoft.com/office/drawing/2014/main" id="{AF88ED00-46DC-412C-8EC1-BCC27A28253C}"/>
              </a:ext>
            </a:extLst>
          </p:cNvPr>
          <p:cNvPicPr>
            <a:picLocks noChangeAspect="1"/>
          </p:cNvPicPr>
          <p:nvPr/>
        </p:nvPicPr>
        <p:blipFill rotWithShape="1">
          <a:blip r:embed="rId2"/>
          <a:srcRect t="17845" r="-1" b="-1"/>
          <a:stretch/>
        </p:blipFill>
        <p:spPr>
          <a:xfrm>
            <a:off x="7809878" y="774285"/>
            <a:ext cx="2662697" cy="2581173"/>
          </a:xfrm>
          <a:prstGeom prst="rect">
            <a:avLst/>
          </a:prstGeom>
        </p:spPr>
      </p:pic>
      <p:pic>
        <p:nvPicPr>
          <p:cNvPr id="5" name="Afbeelding 4">
            <a:extLst>
              <a:ext uri="{FF2B5EF4-FFF2-40B4-BE49-F238E27FC236}">
                <a16:creationId xmlns:a16="http://schemas.microsoft.com/office/drawing/2014/main" id="{AF4D84DF-D9C8-42CF-98C0-90BE61FF1F48}"/>
              </a:ext>
            </a:extLst>
          </p:cNvPr>
          <p:cNvPicPr>
            <a:picLocks noChangeAspect="1"/>
          </p:cNvPicPr>
          <p:nvPr/>
        </p:nvPicPr>
        <p:blipFill>
          <a:blip r:embed="rId3"/>
          <a:stretch>
            <a:fillRect/>
          </a:stretch>
        </p:blipFill>
        <p:spPr>
          <a:xfrm>
            <a:off x="7934529" y="3575074"/>
            <a:ext cx="2413396" cy="2581173"/>
          </a:xfrm>
          <a:prstGeom prst="rect">
            <a:avLst/>
          </a:prstGeom>
        </p:spPr>
      </p:pic>
    </p:spTree>
    <p:extLst>
      <p:ext uri="{BB962C8B-B14F-4D97-AF65-F5344CB8AC3E}">
        <p14:creationId xmlns:p14="http://schemas.microsoft.com/office/powerpoint/2010/main" val="130673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7EDD2A-8F01-47FC-80D8-A597D56E3154}"/>
              </a:ext>
            </a:extLst>
          </p:cNvPr>
          <p:cNvSpPr>
            <a:spLocks noGrp="1"/>
          </p:cNvSpPr>
          <p:nvPr>
            <p:ph type="title"/>
          </p:nvPr>
        </p:nvSpPr>
        <p:spPr>
          <a:xfrm>
            <a:off x="1099425" y="1238081"/>
            <a:ext cx="4709345" cy="962953"/>
          </a:xfrm>
        </p:spPr>
        <p:txBody>
          <a:bodyPr anchor="b">
            <a:normAutofit/>
          </a:bodyPr>
          <a:lstStyle/>
          <a:p>
            <a:r>
              <a:rPr lang="nl-NL" sz="2900" dirty="0"/>
              <a:t>Spleetlampmicroscoop</a:t>
            </a:r>
            <a:br>
              <a:rPr lang="nl-NL" sz="2900" dirty="0"/>
            </a:br>
            <a:endParaRPr lang="nl-NL" sz="2900" dirty="0"/>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E461922-9B43-4F07-BFA9-EBAB1203F1A3}"/>
              </a:ext>
            </a:extLst>
          </p:cNvPr>
          <p:cNvSpPr>
            <a:spLocks noGrp="1"/>
          </p:cNvSpPr>
          <p:nvPr>
            <p:ph idx="1"/>
          </p:nvPr>
        </p:nvSpPr>
        <p:spPr>
          <a:xfrm>
            <a:off x="1100736" y="2508105"/>
            <a:ext cx="4709345" cy="3632493"/>
          </a:xfrm>
        </p:spPr>
        <p:txBody>
          <a:bodyPr anchor="ctr">
            <a:normAutofit/>
          </a:bodyPr>
          <a:lstStyle/>
          <a:p>
            <a:r>
              <a:rPr lang="nl-NL" sz="2000" dirty="0"/>
              <a:t>Toepassing: aantonen cataract (troebeling, staar)</a:t>
            </a:r>
          </a:p>
          <a:p>
            <a:r>
              <a:rPr lang="nl-NL" sz="2000" dirty="0"/>
              <a:t>In het netvlies kunnen afwijkingen zitten b.v. retinopathie bij Diabetes Mellitus en </a:t>
            </a:r>
            <a:r>
              <a:rPr lang="nl-NL" sz="2000" dirty="0" err="1"/>
              <a:t>hypertensieve</a:t>
            </a:r>
            <a:r>
              <a:rPr lang="nl-NL" sz="2000" dirty="0"/>
              <a:t> retinopathie.</a:t>
            </a:r>
          </a:p>
        </p:txBody>
      </p:sp>
      <p:pic>
        <p:nvPicPr>
          <p:cNvPr id="5" name="Afbeelding 4">
            <a:extLst>
              <a:ext uri="{FF2B5EF4-FFF2-40B4-BE49-F238E27FC236}">
                <a16:creationId xmlns:a16="http://schemas.microsoft.com/office/drawing/2014/main" id="{9BE9D655-8F78-4CB6-87FA-E64D5D5F889C}"/>
              </a:ext>
            </a:extLst>
          </p:cNvPr>
          <p:cNvPicPr>
            <a:picLocks noChangeAspect="1"/>
          </p:cNvPicPr>
          <p:nvPr/>
        </p:nvPicPr>
        <p:blipFill rotWithShape="1">
          <a:blip r:embed="rId2"/>
          <a:srcRect l="21442" r="26747" b="-1"/>
          <a:stretch/>
        </p:blipFill>
        <p:spPr>
          <a:xfrm>
            <a:off x="6518046" y="852142"/>
            <a:ext cx="4929098" cy="4756870"/>
          </a:xfrm>
          <a:prstGeom prst="rect">
            <a:avLst/>
          </a:prstGeom>
        </p:spPr>
      </p:pic>
    </p:spTree>
    <p:extLst>
      <p:ext uri="{BB962C8B-B14F-4D97-AF65-F5344CB8AC3E}">
        <p14:creationId xmlns:p14="http://schemas.microsoft.com/office/powerpoint/2010/main" val="189354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DE6127-B136-4B60-9D33-F98126895401}"/>
              </a:ext>
            </a:extLst>
          </p:cNvPr>
          <p:cNvSpPr>
            <a:spLocks noGrp="1"/>
          </p:cNvSpPr>
          <p:nvPr>
            <p:ph type="title"/>
          </p:nvPr>
        </p:nvSpPr>
        <p:spPr>
          <a:xfrm>
            <a:off x="1099425" y="1238081"/>
            <a:ext cx="4709345" cy="962953"/>
          </a:xfrm>
        </p:spPr>
        <p:txBody>
          <a:bodyPr anchor="b">
            <a:normAutofit/>
          </a:bodyPr>
          <a:lstStyle/>
          <a:p>
            <a:r>
              <a:rPr lang="nl-NL" sz="2900"/>
              <a:t>Tonometrie (oogdrukmeting)</a:t>
            </a:r>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E465DAD-6DFF-45EE-B0A8-FD17B2EFEA7F}"/>
              </a:ext>
            </a:extLst>
          </p:cNvPr>
          <p:cNvSpPr>
            <a:spLocks noGrp="1"/>
          </p:cNvSpPr>
          <p:nvPr>
            <p:ph idx="1"/>
          </p:nvPr>
        </p:nvSpPr>
        <p:spPr>
          <a:xfrm>
            <a:off x="1100736" y="2508105"/>
            <a:ext cx="4709345" cy="3632493"/>
          </a:xfrm>
        </p:spPr>
        <p:txBody>
          <a:bodyPr anchor="ctr">
            <a:normAutofit/>
          </a:bodyPr>
          <a:lstStyle/>
          <a:p>
            <a:r>
              <a:rPr lang="nl-NL" sz="2000"/>
              <a:t>Met een applanatietonometer wordt de cornea plat gemaakt. Hoe hoger de oogdruk , hoe meer kracht daarvoor nodig is.</a:t>
            </a:r>
          </a:p>
          <a:p>
            <a:endParaRPr lang="nl-NL" sz="2000"/>
          </a:p>
          <a:p>
            <a:r>
              <a:rPr lang="nl-NL" sz="2000"/>
              <a:t>Bij de opticien  en de oogarts wordt de druk gemeten door een luchtstroom tegen het hoornvlies te bewegen</a:t>
            </a:r>
          </a:p>
        </p:txBody>
      </p:sp>
      <p:pic>
        <p:nvPicPr>
          <p:cNvPr id="5" name="Afbeelding 4">
            <a:extLst>
              <a:ext uri="{FF2B5EF4-FFF2-40B4-BE49-F238E27FC236}">
                <a16:creationId xmlns:a16="http://schemas.microsoft.com/office/drawing/2014/main" id="{7CEA1DE2-286F-48C6-B1BD-F910674BE4F7}"/>
              </a:ext>
            </a:extLst>
          </p:cNvPr>
          <p:cNvPicPr>
            <a:picLocks noChangeAspect="1"/>
          </p:cNvPicPr>
          <p:nvPr/>
        </p:nvPicPr>
        <p:blipFill rotWithShape="1">
          <a:blip r:embed="rId2"/>
          <a:srcRect l="86" r="31007"/>
          <a:stretch/>
        </p:blipFill>
        <p:spPr>
          <a:xfrm>
            <a:off x="6538366" y="1383738"/>
            <a:ext cx="4929098" cy="4756870"/>
          </a:xfrm>
          <a:prstGeom prst="rect">
            <a:avLst/>
          </a:prstGeom>
        </p:spPr>
      </p:pic>
    </p:spTree>
    <p:extLst>
      <p:ext uri="{BB962C8B-B14F-4D97-AF65-F5344CB8AC3E}">
        <p14:creationId xmlns:p14="http://schemas.microsoft.com/office/powerpoint/2010/main" val="251382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759B80-A53F-4637-8D18-DB226DAC4E7C}"/>
              </a:ext>
            </a:extLst>
          </p:cNvPr>
          <p:cNvSpPr>
            <a:spLocks noGrp="1"/>
          </p:cNvSpPr>
          <p:nvPr>
            <p:ph type="title"/>
          </p:nvPr>
        </p:nvSpPr>
        <p:spPr>
          <a:xfrm>
            <a:off x="589560" y="856180"/>
            <a:ext cx="4560584" cy="1128068"/>
          </a:xfrm>
        </p:spPr>
        <p:txBody>
          <a:bodyPr anchor="ctr">
            <a:normAutofit/>
          </a:bodyPr>
          <a:lstStyle/>
          <a:p>
            <a:r>
              <a:rPr lang="nl-NL" sz="3400"/>
              <a:t>Perimetrie (gezichtsveldonderzoek)</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3CF36CB-6001-4D43-AE0D-4CBF3073B0D7}"/>
              </a:ext>
            </a:extLst>
          </p:cNvPr>
          <p:cNvSpPr>
            <a:spLocks noGrp="1"/>
          </p:cNvSpPr>
          <p:nvPr>
            <p:ph idx="1"/>
          </p:nvPr>
        </p:nvSpPr>
        <p:spPr>
          <a:xfrm>
            <a:off x="590719" y="2330505"/>
            <a:ext cx="4559425" cy="3979585"/>
          </a:xfrm>
        </p:spPr>
        <p:txBody>
          <a:bodyPr anchor="ctr">
            <a:normAutofit/>
          </a:bodyPr>
          <a:lstStyle/>
          <a:p>
            <a:r>
              <a:rPr lang="nl-NL" sz="2000" dirty="0"/>
              <a:t>Het gezichtsveld wordt onderzocht door de patiënt te vragen het hoofd in een donkere koepel te brengen en te reageren op het zien van kleine lampjes.</a:t>
            </a:r>
          </a:p>
          <a:p>
            <a:r>
              <a:rPr lang="nl-NL" sz="2000" dirty="0"/>
              <a:t>Toepassing: vaststellen gezichtsvelduitval door chronisch glaucoom</a:t>
            </a:r>
          </a:p>
          <a:p>
            <a:endParaRPr lang="nl-NL" sz="2000" dirty="0"/>
          </a:p>
          <a:p>
            <a:r>
              <a:rPr lang="nl-NL" sz="2000" dirty="0"/>
              <a:t>Afbeelding glaucoom</a:t>
            </a:r>
          </a:p>
          <a:p>
            <a:pPr marL="0" indent="0">
              <a:buNone/>
            </a:pPr>
            <a:r>
              <a:rPr lang="nl-NL" sz="2000" dirty="0"/>
              <a:t>    </a:t>
            </a:r>
            <a:r>
              <a:rPr lang="nl-NL" sz="1200" dirty="0"/>
              <a:t>Bron: oogartsen.</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CF0C179-496A-492C-B4F2-0BBD82C9A1FD}"/>
              </a:ext>
            </a:extLst>
          </p:cNvPr>
          <p:cNvPicPr>
            <a:picLocks noChangeAspect="1"/>
          </p:cNvPicPr>
          <p:nvPr/>
        </p:nvPicPr>
        <p:blipFill rotWithShape="1">
          <a:blip r:embed="rId2"/>
          <a:srcRect l="10248" r="7743" b="2"/>
          <a:stretch/>
        </p:blipFill>
        <p:spPr>
          <a:xfrm>
            <a:off x="5977788" y="799352"/>
            <a:ext cx="5425410" cy="5259296"/>
          </a:xfrm>
          <a:prstGeom prst="rect">
            <a:avLst/>
          </a:prstGeom>
        </p:spPr>
      </p:pic>
    </p:spTree>
    <p:extLst>
      <p:ext uri="{BB962C8B-B14F-4D97-AF65-F5344CB8AC3E}">
        <p14:creationId xmlns:p14="http://schemas.microsoft.com/office/powerpoint/2010/main" val="42194229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438</Words>
  <Application>Microsoft Office PowerPoint</Application>
  <PresentationFormat>Breedbeeld</PresentationFormat>
  <Paragraphs>44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Onderzoeken van het oog</vt:lpstr>
      <vt:lpstr>Visusmeting (gezichtsscherpte)</vt:lpstr>
      <vt:lpstr> fluoresceïne strips</vt:lpstr>
      <vt:lpstr>Oftalmoscopie (spleetlamp)</vt:lpstr>
      <vt:lpstr>Stenopeïsche opening</vt:lpstr>
      <vt:lpstr>Polaroidtest</vt:lpstr>
      <vt:lpstr>Spleetlampmicroscoop </vt:lpstr>
      <vt:lpstr>Tonometrie (oogdrukmeting)</vt:lpstr>
      <vt:lpstr>Perimetrie (gezichtsveldonderzoek)</vt:lpstr>
      <vt:lpstr>Fluoresentieangiografie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Onderzoeken van het oog</dc:title>
  <dc:creator>Bouke Cuperus</dc:creator>
  <cp:lastModifiedBy>Bouke Cuperus</cp:lastModifiedBy>
  <cp:revision>2</cp:revision>
  <dcterms:created xsi:type="dcterms:W3CDTF">2020-03-11T12:49:55Z</dcterms:created>
  <dcterms:modified xsi:type="dcterms:W3CDTF">2020-03-11T12:59:31Z</dcterms:modified>
</cp:coreProperties>
</file>